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1"/>
  </p:notesMasterIdLst>
  <p:handoutMasterIdLst>
    <p:handoutMasterId r:id="rId22"/>
  </p:handoutMasterIdLst>
  <p:sldIdLst>
    <p:sldId id="352" r:id="rId2"/>
    <p:sldId id="334" r:id="rId3"/>
    <p:sldId id="339" r:id="rId4"/>
    <p:sldId id="341" r:id="rId5"/>
    <p:sldId id="335" r:id="rId6"/>
    <p:sldId id="268" r:id="rId7"/>
    <p:sldId id="348" r:id="rId8"/>
    <p:sldId id="342" r:id="rId9"/>
    <p:sldId id="343" r:id="rId10"/>
    <p:sldId id="333" r:id="rId11"/>
    <p:sldId id="344" r:id="rId12"/>
    <p:sldId id="345" r:id="rId13"/>
    <p:sldId id="346" r:id="rId14"/>
    <p:sldId id="347" r:id="rId15"/>
    <p:sldId id="340" r:id="rId16"/>
    <p:sldId id="350" r:id="rId17"/>
    <p:sldId id="351" r:id="rId18"/>
    <p:sldId id="349" r:id="rId19"/>
    <p:sldId id="314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A0000"/>
    <a:srgbClr val="9FB4F9"/>
    <a:srgbClr val="3D95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9574" autoAdjust="0"/>
  </p:normalViewPr>
  <p:slideViewPr>
    <p:cSldViewPr>
      <p:cViewPr varScale="1">
        <p:scale>
          <a:sx n="113" d="100"/>
          <a:sy n="113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5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08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200B2-D34A-4E12-9759-784D0011EEF1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90544-81EC-41B7-8EC0-5EE468C9F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582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8620C-E2B1-4EED-A81F-8AAB3F82CDB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FF6A-544F-4C77-8FC5-BFF6FE5E5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896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FF6A-544F-4C77-8FC5-BFF6FE5E51A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761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FF6A-544F-4C77-8FC5-BFF6FE5E51A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761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5BFA88-4343-4BBF-8FC0-9CCB3C97040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288701-5329-4416-9748-FE36BD011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0315"/>
            <a:ext cx="7668344" cy="893341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Общероссийская общественно-государственная организация </a:t>
            </a:r>
            <a:b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«Добровольное общество содействия армии, авиации и флоту России» </a:t>
            </a:r>
            <a:b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(ДОСААФ России)</a:t>
            </a:r>
            <a:endParaRPr lang="ru-RU" sz="16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309320"/>
            <a:ext cx="6400800" cy="48160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Москва декабрь 2012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7746"/>
            <a:ext cx="1578643" cy="15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2492896"/>
            <a:ext cx="8432501" cy="2376264"/>
          </a:xfrm>
          <a:prstGeom prst="rect">
            <a:avLst/>
          </a:prstGeom>
          <a:solidFill>
            <a:schemeClr val="bg2"/>
          </a:solidFill>
          <a:ln w="5080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  <a:p>
            <a:pPr algn="l"/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7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80052" y="836712"/>
            <a:ext cx="10548000" cy="5760640"/>
          </a:xfrm>
          <a:prstGeom prst="roundRect">
            <a:avLst>
              <a:gd name="adj" fmla="val 48854"/>
            </a:avLst>
          </a:prstGeom>
          <a:noFill/>
          <a:ln w="50800">
            <a:gradFill>
              <a:gsLst>
                <a:gs pos="100000">
                  <a:schemeClr val="accent3"/>
                </a:gs>
                <a:gs pos="30000">
                  <a:schemeClr val="accent3"/>
                </a:gs>
                <a:gs pos="0">
                  <a:schemeClr val="bg1">
                    <a:alpha val="0"/>
                  </a:schemeClr>
                </a:gs>
                <a:gs pos="20000">
                  <a:schemeClr val="bg1">
                    <a:alpha val="0"/>
                  </a:schemeClr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9512" y="2132856"/>
            <a:ext cx="2232248" cy="33123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350100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Документы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учёта в первичном отделении             ДОСААФ России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83768" y="908720"/>
            <a:ext cx="6192688" cy="1504187"/>
            <a:chOff x="2483768" y="989896"/>
            <a:chExt cx="6192688" cy="150418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46720" y="989896"/>
              <a:ext cx="5929736" cy="684052"/>
            </a:xfrm>
            <a:prstGeom prst="roundRect">
              <a:avLst>
                <a:gd name="adj" fmla="val 18702"/>
              </a:avLst>
            </a:prstGeom>
            <a:solidFill>
              <a:schemeClr val="accent2"/>
            </a:solidFill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80000" tIns="0" rIns="180000" bIns="0" rtlCol="0" anchor="ctr" anchorCtr="0"/>
            <a:lstStyle/>
            <a:p>
              <a:pPr algn="ctr"/>
              <a:r>
                <a:rPr lang="ru-RU" sz="1200" u="sng" dirty="0" smtClean="0">
                  <a:latin typeface="Arial Black" pitchFamily="34" charset="0"/>
                </a:rPr>
                <a:t>Список членов первичного отделения</a:t>
              </a:r>
              <a:r>
                <a:rPr lang="ru-RU" sz="1200" dirty="0" smtClean="0">
                  <a:latin typeface="Arial Black" pitchFamily="34" charset="0"/>
                </a:rPr>
                <a:t> ДОСААФ России (в журнале или отдельным  списком по установленной форме)</a:t>
              </a:r>
              <a:endParaRPr lang="ru-RU" sz="1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483768" y="1115922"/>
              <a:ext cx="432000" cy="432000"/>
            </a:xfrm>
            <a:prstGeom prst="ellips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1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746720" y="1810031"/>
              <a:ext cx="5929736" cy="684052"/>
            </a:xfrm>
            <a:prstGeom prst="roundRect">
              <a:avLst>
                <a:gd name="adj" fmla="val 18702"/>
              </a:avLst>
            </a:prstGeom>
            <a:solidFill>
              <a:schemeClr val="accent2"/>
            </a:solidFill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80000" tIns="0" rIns="180000" bIns="0" rtlCol="0" anchor="ctr" anchorCtr="0"/>
            <a:lstStyle/>
            <a:p>
              <a:pPr algn="ctr"/>
              <a:r>
                <a:rPr lang="ru-RU" sz="1200" u="sng" dirty="0" smtClean="0">
                  <a:latin typeface="Arial Black" pitchFamily="34" charset="0"/>
                </a:rPr>
                <a:t>Планы работы первичного отделения</a:t>
              </a:r>
              <a:r>
                <a:rPr lang="ru-RU" sz="1200" dirty="0" smtClean="0">
                  <a:latin typeface="Arial Black" pitchFamily="34" charset="0"/>
                </a:rPr>
                <a:t> ДОСААФ России</a:t>
              </a:r>
              <a:endParaRPr lang="ru-RU" sz="1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2483768" y="1936057"/>
              <a:ext cx="432000" cy="432000"/>
            </a:xfrm>
            <a:prstGeom prst="ellips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</a:rPr>
                <a:t>2</a:t>
              </a:r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2627784" y="5805264"/>
            <a:ext cx="5904656" cy="684052"/>
          </a:xfrm>
          <a:prstGeom prst="roundRect">
            <a:avLst>
              <a:gd name="adj" fmla="val 18702"/>
            </a:avLst>
          </a:prstGeom>
          <a:solidFill>
            <a:schemeClr val="accent2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200" u="sng" dirty="0" smtClean="0">
                <a:latin typeface="Arial Black" pitchFamily="34" charset="0"/>
              </a:rPr>
              <a:t>Заявления о приеме в члены ДОСААФ России</a:t>
            </a:r>
            <a:endParaRPr lang="ru-RU" sz="1200" dirty="0" smtClean="0"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27784" y="4077072"/>
            <a:ext cx="5976664" cy="900076"/>
          </a:xfrm>
          <a:prstGeom prst="roundRect">
            <a:avLst>
              <a:gd name="adj" fmla="val 18702"/>
            </a:avLst>
          </a:prstGeom>
          <a:solidFill>
            <a:schemeClr val="accent2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endParaRPr lang="ru-RU" sz="1400" dirty="0" smtClean="0"/>
          </a:p>
          <a:p>
            <a:pPr algn="ctr"/>
            <a:r>
              <a:rPr lang="ru-RU" sz="1200" dirty="0" smtClean="0">
                <a:latin typeface="Arial Black" pitchFamily="34" charset="0"/>
              </a:rPr>
              <a:t>Руководящие документы ДОСААФ России (Уставом ДОСААФ России, положения, инструкции, методическими рекомендациями, решения вышестоящих органов ДОСААФ России)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2483768" y="4365104"/>
            <a:ext cx="432000" cy="432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5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699792" y="2492896"/>
            <a:ext cx="5929736" cy="756060"/>
          </a:xfrm>
          <a:prstGeom prst="roundRect">
            <a:avLst>
              <a:gd name="adj" fmla="val 18702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200" dirty="0" smtClean="0">
                <a:latin typeface="Arial Black" pitchFamily="34" charset="0"/>
              </a:rPr>
              <a:t>Протоколы собраний первичного отделения, заседаний совета первичного отделения, рассмотренные вопросы, краткое изложение принятых решений;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2483768" y="2636912"/>
            <a:ext cx="432000" cy="432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3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27784" y="5085184"/>
            <a:ext cx="5904656" cy="684052"/>
          </a:xfrm>
          <a:prstGeom prst="roundRect">
            <a:avLst>
              <a:gd name="adj" fmla="val 18702"/>
            </a:avLst>
          </a:prstGeom>
          <a:solidFill>
            <a:schemeClr val="accent2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200" dirty="0" smtClean="0">
                <a:latin typeface="Arial Black" pitchFamily="34" charset="0"/>
              </a:rPr>
              <a:t>Отчеты по </a:t>
            </a:r>
            <a:r>
              <a:rPr lang="ru-RU" sz="1200" u="sng" dirty="0" smtClean="0">
                <a:latin typeface="Arial Black" pitchFamily="34" charset="0"/>
              </a:rPr>
              <a:t>форме № 4/ОП</a:t>
            </a:r>
            <a:endParaRPr lang="ru-RU" sz="1200" dirty="0" smtClean="0"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699792" y="3356992"/>
            <a:ext cx="5929736" cy="684052"/>
          </a:xfrm>
          <a:prstGeom prst="roundRect">
            <a:avLst>
              <a:gd name="adj" fmla="val 18702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200" u="sng" dirty="0" smtClean="0">
                <a:latin typeface="Arial Black" pitchFamily="34" charset="0"/>
              </a:rPr>
              <a:t>Ведомости (копии) уплаты членских взносов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2483768" y="3501008"/>
            <a:ext cx="432000" cy="432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4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483768" y="5229200"/>
            <a:ext cx="432000" cy="432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6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483768" y="5949280"/>
            <a:ext cx="432000" cy="432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7</a:t>
            </a:r>
            <a:endParaRPr lang="ru-RU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8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504" y="1700808"/>
            <a:ext cx="9036496" cy="5040560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Председатель первичного отделения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ДОСААФ России                                     _____________         _______________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          </a:t>
            </a:r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личная подпись              фамилия, инициалы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«____» ____________  20___г.</a:t>
            </a:r>
            <a:endParaRPr lang="ru-RU" sz="1200" dirty="0" smtClean="0">
              <a:solidFill>
                <a:schemeClr val="tx2"/>
              </a:solidFill>
              <a:latin typeface="Arial" pitchFamily="34" charset="0"/>
            </a:endParaRPr>
          </a:p>
          <a:p>
            <a:endParaRPr lang="ru-RU" sz="1200" b="1" dirty="0" smtClean="0">
              <a:solidFill>
                <a:schemeClr val="tx2"/>
              </a:solidFill>
            </a:endParaRPr>
          </a:p>
          <a:p>
            <a:endParaRPr lang="ru-RU" sz="1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СПИСОК ЧЛЕНОВ ПЕРВИЧНОГО ОТДЕЛЕНИЯ ДОСААФ РОССИИ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979712" y="1694347"/>
            <a:ext cx="514275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С  П  И  С  О  К</a:t>
            </a:r>
            <a:endParaRPr kumimoji="0" lang="ru-RU" sz="6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1143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членов первичного отделения ДОСААФ России</a:t>
            </a:r>
            <a:endParaRPr kumimoji="0" lang="ru-RU" sz="6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_________________________________________________________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(наименование организации)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63688" y="2564904"/>
          <a:ext cx="6059170" cy="2313432"/>
        </p:xfrm>
        <a:graphic>
          <a:graphicData uri="http://schemas.openxmlformats.org/drawingml/2006/table">
            <a:tbl>
              <a:tblPr/>
              <a:tblGrid>
                <a:gridCol w="504056"/>
                <a:gridCol w="1050424"/>
                <a:gridCol w="893792"/>
                <a:gridCol w="1266478"/>
                <a:gridCol w="990600"/>
                <a:gridCol w="767258"/>
                <a:gridCol w="586562"/>
              </a:tblGrid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Фамилия, имя,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отчество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рождения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Адрес места жительства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Дата вступления в ДОСААФ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Принят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на учет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Снят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с учета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519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504" y="1817440"/>
            <a:ext cx="9036496" cy="5040560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Председатель первичного отделения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ДОСААФ России                                     _____________         _______________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          </a:t>
            </a:r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личная подпись              фамилия, инициалы</a:t>
            </a:r>
            <a:endParaRPr lang="ru-RU" sz="6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«____» ____________  20___г.</a:t>
            </a:r>
            <a:endParaRPr lang="ru-RU" sz="1200" dirty="0" smtClean="0">
              <a:solidFill>
                <a:schemeClr val="tx2"/>
              </a:solidFill>
              <a:latin typeface="Arial" pitchFamily="34" charset="0"/>
            </a:endParaRPr>
          </a:p>
          <a:p>
            <a:endParaRPr lang="ru-RU" sz="1200" b="1" dirty="0" smtClean="0">
              <a:solidFill>
                <a:schemeClr val="tx2"/>
              </a:solidFill>
            </a:endParaRPr>
          </a:p>
          <a:p>
            <a:endParaRPr lang="ru-RU" sz="1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ПЛАН </a:t>
            </a:r>
          </a:p>
          <a:p>
            <a:pPr algn="ctr"/>
            <a:r>
              <a:rPr lang="ru-RU" sz="1600" dirty="0" smtClean="0">
                <a:latin typeface="Arial Black" pitchFamily="34" charset="0"/>
              </a:rPr>
              <a:t>ОСНОВНЫХ МЕРОПРИЯТИЙ ПЕРВИЧНОГО ОТДЕЛЕНИЯ ДОСААФ РОССИИ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71600" y="1870688"/>
            <a:ext cx="684076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«СОГЛАСОВАНО»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Председатель  местного     (регионального) отделения ДОСААФ России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_________________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«____»__________20__г.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 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«УТВЕРЖДЕН»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На заседании собрания первичного отделения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Протокол №___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Arial Black" pitchFamily="34" charset="0"/>
              </a:rPr>
              <a:t>от «____»________ 20__г.</a:t>
            </a: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 </a:t>
            </a: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5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835696" y="2894818"/>
            <a:ext cx="7128792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П Л А Н 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основных мероприятий первичного отделения ДОСААФ России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_________________ на __________20___ год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Организационно-уставная деятельность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. Военно-патриотическая работа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. Спортивно-массовая работа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IV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. Разное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08720"/>
            <a:ext cx="9144000" cy="5832648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endParaRPr lang="ru-RU" sz="1200" b="1" dirty="0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Сдано в кассу ________________________________________ отделения ДОСААФ России 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i="1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(наименование местного (регионального) отделения)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_________________________________________________________________________ </a:t>
            </a:r>
            <a:r>
              <a:rPr lang="ru-RU" sz="800" i="1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(цифрами и прописью)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рублей по приходному кассовому ордеру № ____  от ____________ 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                      (дата оформления)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b="1" i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или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Перечислено на расчетный счет ________________________ отделения ДОСААФ России 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i="1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           (наименование местного (регионального) отделения)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________________________________________________________________________ </a:t>
            </a:r>
            <a:r>
              <a:rPr lang="ru-RU" sz="800" i="1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(цифрами и прописью)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рублей по квитанции с отметкой банка об оплате (№ ______  от ____________) </a:t>
            </a:r>
            <a:endParaRPr lang="ru-RU" sz="800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baseline="30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                                                   (дата оплаты)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Председатель первичного отделения</a:t>
            </a:r>
            <a:endParaRPr lang="ru-RU" sz="1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ДОСААФ России                                     _____________         _______________</a:t>
            </a:r>
            <a:endParaRPr lang="ru-RU" sz="1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                                                                     личная подпись              фамилия, инициалы</a:t>
            </a:r>
            <a:endParaRPr lang="ru-RU" sz="1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«____» ____________  20___г.</a:t>
            </a:r>
            <a:endParaRPr lang="ru-RU" sz="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ВЕДОМОСТЬ УПЛАТЫ ВСТУПИТЕЛЬНЫХ И ЧЛЕНСКИХ ВЗНОСОВ ПЕРВИЧНОГО ОТДЕЛЕНИЯ </a:t>
            </a:r>
            <a:r>
              <a:rPr lang="ru-RU" sz="1600" dirty="0" smtClean="0">
                <a:latin typeface="Arial Black" pitchFamily="34" charset="0"/>
              </a:rPr>
              <a:t>ДОСААФ РОССИИ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59632" y="2132856"/>
            <a:ext cx="712879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71600" y="1950894"/>
            <a:ext cx="75608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ВЕДОМОСТЬ</a:t>
            </a:r>
            <a:endParaRPr kumimoji="0" lang="ru-RU" sz="6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уплаты вступительных и членских взносов за 20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____ год членами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первичного отделения ДОСААФ России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2636913"/>
          <a:ext cx="8280921" cy="1489710"/>
        </p:xfrm>
        <a:graphic>
          <a:graphicData uri="http://schemas.openxmlformats.org/drawingml/2006/table">
            <a:tbl>
              <a:tblPr/>
              <a:tblGrid>
                <a:gridCol w="443830"/>
                <a:gridCol w="1325259"/>
                <a:gridCol w="967215"/>
                <a:gridCol w="1023788"/>
                <a:gridCol w="1104123"/>
                <a:gridCol w="1103344"/>
                <a:gridCol w="1319808"/>
                <a:gridCol w="993554"/>
              </a:tblGrid>
              <a:tr h="32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800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Фамилия,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инициалы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Начис</a:t>
                      </a:r>
                      <a:r>
                        <a:rPr lang="ru-RU" sz="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лено</a:t>
                      </a: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взносов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Дата уплаты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взноса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вступительного взноса, руб.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членского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взноса, руб.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Подпись лица, уплатившего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взнос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Примеча-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ние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Иванов И.П. </a:t>
                      </a: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130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03.11.2012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Петров П.И.</a:t>
                      </a: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130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12.11.2012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Сидоров С.П.</a:t>
                      </a: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14.11.2012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студент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3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                  ВСЕГО УПЛАЧЕНО ВЗНОСОВ: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ИТОГО:</a:t>
                      </a:r>
                      <a:endParaRPr lang="ru-RU" sz="9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9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08720"/>
            <a:ext cx="9144000" cy="5832648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endParaRPr lang="ru-RU" sz="1200" b="1" dirty="0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Председатель первичного отделения</a:t>
            </a:r>
            <a:endParaRPr lang="ru-RU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ДОСААФ России                                     _____________         _______________</a:t>
            </a:r>
            <a:endParaRPr lang="ru-RU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                                                                     личная подпись              фамилия, инициалы</a:t>
            </a:r>
            <a:endParaRPr lang="ru-RU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</a:rPr>
              <a:t>«____» ____________  20___г.</a:t>
            </a:r>
            <a:endParaRPr lang="ru-RU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СВОДНЫЙ ОТЧЕТ О СТРУКТУРЕ И ЧИСЛЕННОМ СОСТАВЕ    ПЕРВИЧНОГО ОТДЕЛЕНИЯ  ДОСААФ РОССИИ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59632" y="2132856"/>
            <a:ext cx="712879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99592" y="1587570"/>
            <a:ext cx="79928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u="sng" dirty="0" smtClean="0">
                <a:solidFill>
                  <a:schemeClr val="tx2"/>
                </a:solidFill>
              </a:rPr>
              <a:t>Форма № 4/ОП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СВОДНЫЙ ОТЧЕТ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 структуре и численном  составе первичного отделения ДОСААФ России </a:t>
            </a:r>
          </a:p>
          <a:p>
            <a:pPr algn="ctr"/>
            <a:endParaRPr lang="ru-RU" sz="1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по состоянию на 1 января 20____ года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1. Количество членов ДОСААФ - физических лиц ______________________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 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2. Количество членов ДОСААФ, принятых в истекшем году:  ____________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- физических лиц   _______________________________________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3. Сумма членских взносов, полученных лиц в 20___ году, от: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- физических лиц    _______________________________________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>
            <a:off x="2051720" y="1124744"/>
            <a:ext cx="1907704" cy="1512168"/>
          </a:xfrm>
          <a:prstGeom prst="rightArrow">
            <a:avLst>
              <a:gd name="adj1" fmla="val 57632"/>
              <a:gd name="adj2" fmla="val 50999"/>
            </a:avLst>
          </a:prstGeom>
          <a:solidFill>
            <a:schemeClr val="accent2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67544" y="4437112"/>
            <a:ext cx="2304256" cy="108012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Подготовка и проведение учредительной конференции МО ДОСААФ России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75856" y="4509120"/>
            <a:ext cx="5616624" cy="1296144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/>
            <a:endParaRPr lang="ru-RU" sz="1050" u="sng" dirty="0" smtClean="0"/>
          </a:p>
          <a:p>
            <a:pPr lvl="0"/>
            <a:endParaRPr lang="ru-RU" sz="1050" u="sng" dirty="0" smtClean="0"/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Подготовить и провести учредительную конференцию с повесткой дня: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о создании местного отделения ДОСААФ России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председателя 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 выборах совета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контрольно-ревизионной комиссии(ревизора);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определить основные направления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оформить протокол конференции и представить в вышестоящий орган ДОСААФ России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5661248"/>
            <a:ext cx="2304256" cy="936104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Государственная регистрация для  юридических лиц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0" y="1052736"/>
            <a:ext cx="3096344" cy="15121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СОЗДАТЬ                   МЕСТНОЕ ОТДЕЛЕНИЕ</a:t>
            </a:r>
          </a:p>
          <a:p>
            <a:pPr algn="ctr"/>
            <a:r>
              <a:rPr lang="ru-RU" sz="1400" b="1" dirty="0" smtClean="0">
                <a:latin typeface="Arial Black" pitchFamily="34" charset="0"/>
              </a:rPr>
              <a:t>ДОСААФ РОССИИ?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 Black" pitchFamily="34" charset="0"/>
              </a:rPr>
              <a:t>(юридическое лицо)</a:t>
            </a:r>
            <a:endParaRPr lang="ru-RU" sz="1400" b="1" dirty="0">
              <a:solidFill>
                <a:schemeClr val="accent3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9512" y="450912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3599284" y="225252"/>
            <a:ext cx="504056" cy="5615409"/>
          </a:xfrm>
          <a:prstGeom prst="rightArrow">
            <a:avLst>
              <a:gd name="adj1" fmla="val 73577"/>
              <a:gd name="adj2" fmla="val 56962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7544" y="3284984"/>
            <a:ext cx="2232248" cy="1008112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Организационный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79512" y="558924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95936" y="548680"/>
            <a:ext cx="4752528" cy="2232248"/>
          </a:xfrm>
          <a:prstGeom prst="roundRect">
            <a:avLst>
              <a:gd name="adj" fmla="val 72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Arial Black" pitchFamily="34" charset="0"/>
              </a:rPr>
              <a:t>НОРМАТИВНЫЕ ДОКУМЕНТЫ  О ДЕЯТЕЛЬНОСТИ   МЕСТНОГО  ОТДЕЛЕНИЯ ДОСААФ РОССИИ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1268760"/>
            <a:ext cx="4248472" cy="28803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Устав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39952" y="1556792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Положения о первичных отделениях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39952" y="2348880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Методические рекомендации   по организационно-уставной деятельности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1520" y="342900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47864" y="5877272"/>
            <a:ext cx="5616624" cy="980728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/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105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105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утвердить решение о необходимости государственной регистрации в качестве юридического лица местного отделения ДОСААФ России на заседании Бюро Президиума Центрального совета ДОСААФ России; </a:t>
            </a:r>
          </a:p>
          <a:p>
            <a:pPr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подготовить и представить </a:t>
            </a:r>
            <a:r>
              <a:rPr lang="ru-RU" sz="105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Минюст России для государственной регистрации в качестве юридического лица</a:t>
            </a:r>
          </a:p>
          <a:p>
            <a:pPr lvl="0">
              <a:buFont typeface="Wingdings" pitchFamily="2" charset="2"/>
              <a:buChar char="Ø"/>
            </a:pPr>
            <a:endParaRPr lang="ru-RU" sz="105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/>
          </a:p>
        </p:txBody>
      </p:sp>
      <p:sp>
        <p:nvSpPr>
          <p:cNvPr id="42" name="Стрелка вправо 41"/>
          <p:cNvSpPr/>
          <p:nvPr/>
        </p:nvSpPr>
        <p:spPr>
          <a:xfrm>
            <a:off x="2699792" y="4221088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2699792" y="5345832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3140968"/>
            <a:ext cx="5616624" cy="1296144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4000" anchor="ctr"/>
          <a:lstStyle/>
          <a:p>
            <a:pPr lvl="0"/>
            <a:r>
              <a:rPr lang="ru-RU" sz="105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0"/>
            <a:endParaRPr lang="ru-RU" sz="105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принять решение на Президиуме совета регионального отделения 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организовать взаимодействие с органами власти муниципального образования по вопросу создания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создать первичные отделения ДОСААФ России на местах;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избрать делегатов от первичных отделений на учредительную конференцию местного отделения ДОСААФ России</a:t>
            </a:r>
          </a:p>
          <a:p>
            <a:r>
              <a:rPr lang="ru-RU" sz="1050" dirty="0" smtClean="0"/>
              <a:t> 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139952" y="1988840"/>
            <a:ext cx="4248472" cy="36004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Инструкция по проведению отчетов и выборов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699792" y="3068960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39952" y="908720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ФЗ №82  от 19.05.1995г.«Об общественных объединениях»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56" y="270892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этапы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899592" y="1124744"/>
            <a:ext cx="8042421" cy="1512168"/>
          </a:xfrm>
          <a:prstGeom prst="roundRect">
            <a:avLst>
              <a:gd name="adj" fmla="val 856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anchor="t" anchorCtr="0"/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Перечень документов , формы заявления, приложения, порядок их заполнения, представляемых на государственную регистрацию определены: </a:t>
            </a:r>
          </a:p>
          <a:p>
            <a:pPr algn="ctr"/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1484784"/>
            <a:ext cx="1836000" cy="1080120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400" b="1" i="1" dirty="0" smtClean="0">
                <a:solidFill>
                  <a:schemeClr val="accent2"/>
                </a:solidFill>
              </a:rPr>
              <a:t>ФЗ №82                                 от 19.05.1995  «Об общественных объединениях» </a:t>
            </a:r>
            <a:endParaRPr lang="ru-RU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915816" y="1556792"/>
            <a:ext cx="1836000" cy="1008112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hangingPunct="0"/>
            <a:endParaRPr lang="ru-RU" sz="1400" i="1" dirty="0" smtClean="0"/>
          </a:p>
          <a:p>
            <a:pPr hangingPunct="0"/>
            <a:r>
              <a:rPr lang="ru-RU" sz="1400" b="1" i="1" dirty="0" smtClean="0">
                <a:solidFill>
                  <a:schemeClr val="accent2"/>
                </a:solidFill>
              </a:rPr>
              <a:t>Постановлением Правительства РФ            № 212 от 15.04.2006 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pPr hangingPunct="0"/>
            <a:r>
              <a:rPr lang="ru-RU" sz="1400" i="1" dirty="0" smtClean="0">
                <a:solidFill>
                  <a:schemeClr val="accent2"/>
                </a:solidFill>
              </a:rPr>
              <a:t> 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932040" y="1556792"/>
            <a:ext cx="1836000" cy="1008112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400" b="1" i="1" dirty="0" smtClean="0">
                <a:solidFill>
                  <a:schemeClr val="accent2"/>
                </a:solidFill>
              </a:rPr>
              <a:t>Приказом ФРС                     от 21.05.2007 № 89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48264" y="1484784"/>
            <a:ext cx="1836000" cy="1008112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400" b="1" i="1" dirty="0" smtClean="0">
                <a:solidFill>
                  <a:schemeClr val="accent2"/>
                </a:solidFill>
              </a:rPr>
              <a:t>Приказом </a:t>
            </a:r>
          </a:p>
          <a:p>
            <a:pPr algn="ctr"/>
            <a:r>
              <a:rPr lang="ru-RU" sz="1400" b="1" i="1" dirty="0" smtClean="0">
                <a:solidFill>
                  <a:schemeClr val="accent2"/>
                </a:solidFill>
              </a:rPr>
              <a:t>Минюста России от 31.03.2009 № 96 </a:t>
            </a:r>
            <a:endParaRPr lang="ru-RU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99592" y="2276872"/>
            <a:ext cx="321121" cy="3211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itchFamily="34" charset="0"/>
              </a:rPr>
              <a:t>1</a:t>
            </a:r>
          </a:p>
        </p:txBody>
      </p:sp>
      <p:sp>
        <p:nvSpPr>
          <p:cNvPr id="40" name="Овал 39"/>
          <p:cNvSpPr/>
          <p:nvPr/>
        </p:nvSpPr>
        <p:spPr>
          <a:xfrm>
            <a:off x="2771800" y="2276872"/>
            <a:ext cx="321121" cy="3211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itchFamily="34" charset="0"/>
              </a:rPr>
              <a:t>2</a:t>
            </a:r>
          </a:p>
        </p:txBody>
      </p:sp>
      <p:sp>
        <p:nvSpPr>
          <p:cNvPr id="41" name="Овал 40"/>
          <p:cNvSpPr/>
          <p:nvPr/>
        </p:nvSpPr>
        <p:spPr>
          <a:xfrm>
            <a:off x="6876256" y="2276872"/>
            <a:ext cx="321121" cy="3211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4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788024" y="2276872"/>
            <a:ext cx="321121" cy="3211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Black" pitchFamily="34" charset="0"/>
              </a:rPr>
              <a:t>3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99592" y="2636912"/>
            <a:ext cx="8042421" cy="3168352"/>
          </a:xfrm>
          <a:prstGeom prst="roundRect">
            <a:avLst>
              <a:gd name="adj" fmla="val 618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anchor="t" anchorCtr="0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Порядок оформления документов на государственную регистрацию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71600" y="2924944"/>
            <a:ext cx="7808941" cy="288032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Документы подаются в течение </a:t>
            </a:r>
            <a:r>
              <a:rPr lang="ru-RU" sz="12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трех месяцев со дня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проведения Учредительной конференции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71600" y="3284984"/>
            <a:ext cx="7808941" cy="576064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Все документы, кроме Устава ДОСААФ России, представляются на государственную регистрацию в 2-х экземплярах, один из которых должен быть подлинником. Документы, содержащие более 1 листа, должны быть прошиты и пронумерованы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71600" y="3933056"/>
            <a:ext cx="7808941" cy="432048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Подпись заявителя на одном экземпляре заявления о государственной регистрации заверяется нотариусом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600" y="4437112"/>
            <a:ext cx="7808941" cy="504056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Государственная пошлина уплачивается до подачи документов на регистрацию. Документы сдаются в территориальный орган Минюста России 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79512" y="1484784"/>
            <a:ext cx="648072" cy="3288366"/>
          </a:xfrm>
          <a:prstGeom prst="curvedRightArrow">
            <a:avLst>
              <a:gd name="adj1" fmla="val 87880"/>
              <a:gd name="adj2" fmla="val 158371"/>
              <a:gd name="adj3" fmla="val 45944"/>
            </a:avLst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anchor="t" anchorCtr="0"/>
          <a:lstStyle/>
          <a:p>
            <a:pPr algn="ctr"/>
            <a:endParaRPr lang="ru-RU" sz="1400" b="1">
              <a:latin typeface="Arial Black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971600" y="620688"/>
            <a:ext cx="8064896" cy="504056"/>
          </a:xfrm>
          <a:prstGeom prst="roundRect">
            <a:avLst>
              <a:gd name="adj" fmla="val 178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anchor="ctr" anchorCtr="0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ГОСУДАРСТВЕННАЯ РЕГИСТРАЦИЯ МЕСТНОГО ОТДЕЛЕНИЯ ДОСААФ РОССИИ</a:t>
            </a:r>
          </a:p>
          <a:p>
            <a:pPr algn="ctr"/>
            <a:r>
              <a:rPr lang="ru-RU" sz="1200" b="1" dirty="0" smtClean="0">
                <a:latin typeface="Arial Black" pitchFamily="34" charset="0"/>
              </a:rPr>
              <a:t>(ЮРИДИЧЕСКОГО ЛИЦА)</a:t>
            </a:r>
            <a:endParaRPr lang="ru-RU" sz="1200" b="1" dirty="0">
              <a:latin typeface="Arial Black" pitchFamily="34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907704" y="5805264"/>
            <a:ext cx="6042783" cy="357945"/>
            <a:chOff x="1907727" y="5618163"/>
            <a:chExt cx="6042783" cy="3579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Нашивка 5"/>
            <p:cNvSpPr/>
            <p:nvPr/>
          </p:nvSpPr>
          <p:spPr>
            <a:xfrm rot="5400000">
              <a:off x="7234428" y="5260024"/>
              <a:ext cx="357944" cy="1074221"/>
            </a:xfrm>
            <a:prstGeom prst="chevron">
              <a:avLst>
                <a:gd name="adj" fmla="val 48340"/>
              </a:avLst>
            </a:prstGeom>
            <a:grp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4" name="Нашивка 53"/>
            <p:cNvSpPr/>
            <p:nvPr/>
          </p:nvSpPr>
          <p:spPr>
            <a:xfrm rot="5400000">
              <a:off x="2265866" y="5260024"/>
              <a:ext cx="357944" cy="1074221"/>
            </a:xfrm>
            <a:prstGeom prst="chevron">
              <a:avLst>
                <a:gd name="adj" fmla="val 48340"/>
              </a:avLst>
            </a:prstGeom>
            <a:grp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5" name="Нашивка 54"/>
            <p:cNvSpPr/>
            <p:nvPr/>
          </p:nvSpPr>
          <p:spPr>
            <a:xfrm rot="5400000">
              <a:off x="4750147" y="5260025"/>
              <a:ext cx="357944" cy="1074221"/>
            </a:xfrm>
            <a:prstGeom prst="chevron">
              <a:avLst>
                <a:gd name="adj" fmla="val 48340"/>
              </a:avLst>
            </a:prstGeom>
            <a:grp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6" name="Овал 55"/>
          <p:cNvSpPr/>
          <p:nvPr/>
        </p:nvSpPr>
        <p:spPr>
          <a:xfrm>
            <a:off x="1115616" y="2996952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58" name="Овал 57"/>
          <p:cNvSpPr/>
          <p:nvPr/>
        </p:nvSpPr>
        <p:spPr>
          <a:xfrm>
            <a:off x="1187624" y="5024364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1115616" y="4005064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60" name="Овал 59"/>
          <p:cNvSpPr/>
          <p:nvPr/>
        </p:nvSpPr>
        <p:spPr>
          <a:xfrm>
            <a:off x="1115616" y="3429000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4466" y="6173688"/>
            <a:ext cx="8042421" cy="684312"/>
          </a:xfrm>
          <a:prstGeom prst="roundRect">
            <a:avLst>
              <a:gd name="adj" fmla="val 178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anchor="ctr" anchorCtr="0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Копии всех регистрационных документов местного отделения сдаются в региональное отделение ДОСААФ России.</a:t>
            </a:r>
          </a:p>
          <a:p>
            <a:pPr algn="ctr"/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71600" y="5013176"/>
            <a:ext cx="7808941" cy="792088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hangingPunct="0"/>
            <a:endParaRPr lang="ru-RU" sz="1200" dirty="0" smtClean="0"/>
          </a:p>
          <a:p>
            <a:pPr hangingPunct="0"/>
            <a:r>
              <a:rPr lang="ru-RU" sz="1200" dirty="0" smtClean="0"/>
              <a:t> </a:t>
            </a:r>
          </a:p>
          <a:p>
            <a:pPr hangingPunct="0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момента государственной регистрации местного отделения возникает его правоспособность как юридического лица, изготавливаются бланки с реквизитами отделения, печать, и открывается расчетный счет. Председатель местного отделения представляет в налоговую инспекцию квартальные отчеты о деятельности местного отделения</a:t>
            </a:r>
          </a:p>
          <a:p>
            <a:pPr hangingPunct="0"/>
            <a:endParaRPr lang="ru-RU" sz="1200" dirty="0" smtClean="0"/>
          </a:p>
          <a:p>
            <a:pPr hangingPunct="0"/>
            <a:r>
              <a:rPr lang="ru-RU" sz="1200" dirty="0" smtClean="0"/>
              <a:t> 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115616" y="4509120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31" name="Овал 30"/>
          <p:cNvSpPr/>
          <p:nvPr/>
        </p:nvSpPr>
        <p:spPr>
          <a:xfrm>
            <a:off x="1115616" y="5229200"/>
            <a:ext cx="193648" cy="1936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292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ятиугольник 24"/>
          <p:cNvSpPr/>
          <p:nvPr/>
        </p:nvSpPr>
        <p:spPr>
          <a:xfrm>
            <a:off x="611560" y="3212976"/>
            <a:ext cx="4608000" cy="720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Black" pitchFamily="34" charset="0"/>
              </a:rPr>
              <a:t>Развитие платформы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031" y="1268760"/>
            <a:ext cx="8712969" cy="5589240"/>
          </a:xfrm>
          <a:prstGeom prst="roundRect">
            <a:avLst>
              <a:gd name="adj" fmla="val 6160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atin typeface="Arial Black" pitchFamily="34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467544" y="3861048"/>
            <a:ext cx="3960000" cy="648072"/>
          </a:xfrm>
          <a:prstGeom prst="homePlate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Копия Свидетельства о государственной регистрации ДОСААФ России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467544" y="4653136"/>
            <a:ext cx="4104641" cy="1080120"/>
          </a:xfrm>
          <a:prstGeom prst="homePlate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Выписка из протокола Пленума и (или) Президиума Совета  РО  ДОСААФ России с решением о создании и необходимости государственной регистрации МО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>
            <a:off x="467544" y="5877272"/>
            <a:ext cx="4104641" cy="864096"/>
          </a:xfrm>
          <a:prstGeom prst="homePlate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Выписка из протокола Бюро Президиума                         ЦС ДОСААФ России с утверждением решения о необходимости государственной регистрации местного отделения 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>
            <a:off x="4355976" y="3861048"/>
            <a:ext cx="4788024" cy="648072"/>
          </a:xfrm>
          <a:prstGeom prst="chevron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Документ об уплате государственной пошлины (оригинал и ксерокопия)</a:t>
            </a: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1619672" y="1628800"/>
            <a:ext cx="1368152" cy="288032"/>
          </a:xfrm>
          <a:prstGeom prst="triangl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5796136" y="1628800"/>
            <a:ext cx="1368152" cy="288032"/>
          </a:xfrm>
          <a:prstGeom prst="triangl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5536" y="620688"/>
            <a:ext cx="8640960" cy="504056"/>
          </a:xfrm>
          <a:prstGeom prst="roundRect">
            <a:avLst>
              <a:gd name="adj" fmla="val 178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anchor="ctr" anchorCtr="0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ГОСУДАРСТВЕННАЯ РЕГИСТРАЦИЯ МЕСТНОГО ОТДЕЛЕНИЯ ДОСААФ РОССИИ</a:t>
            </a:r>
          </a:p>
          <a:p>
            <a:pPr algn="ctr"/>
            <a:r>
              <a:rPr lang="ru-RU" sz="1200" b="1" dirty="0" smtClean="0">
                <a:latin typeface="Arial Black" pitchFamily="34" charset="0"/>
              </a:rPr>
              <a:t>(ЮРИДИЧЕСКОГО ЛИЦА)</a:t>
            </a:r>
            <a:endParaRPr lang="ru-RU" sz="1200" b="1" dirty="0">
              <a:latin typeface="Arial Black" pitchFamily="34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467544" y="1916832"/>
            <a:ext cx="4176464" cy="1080120"/>
          </a:xfrm>
          <a:prstGeom prst="homePlate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Заявление о государственной регистрации некоммерческой организации при её создании (форма РН0001 с приложениями), подписанное уполномоченным лицом, с указанием Ф.И.О.  места жительства и контактных телефонов</a:t>
            </a:r>
          </a:p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467544" y="3068960"/>
            <a:ext cx="4104456" cy="720000"/>
          </a:xfrm>
          <a:prstGeom prst="homePlate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Нотариально заверенные копии Устава ДОСААФ России в трех экземплярах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4283968" y="1916832"/>
            <a:ext cx="4860032" cy="1080120"/>
          </a:xfrm>
          <a:prstGeom prst="chevron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Выписка из протокола (протокол) учредительной конференции МО, содержащая сведения о создании МО, о принятии единого Устава ДОСААФ России, о формировании руководящих органов и контрольно-ревизионного органа </a:t>
            </a:r>
          </a:p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4355976" y="3068960"/>
            <a:ext cx="4788024" cy="720080"/>
          </a:xfrm>
          <a:prstGeom prst="chevron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Сведения об учредителях 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1560" y="1196752"/>
            <a:ext cx="7808941" cy="432048"/>
          </a:xfrm>
          <a:prstGeom prst="roundRect">
            <a:avLst>
              <a:gd name="adj" fmla="val 10476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32000" tIns="0" rIns="72000" bIns="0" anchor="ctr"/>
          <a:lstStyle/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ПЕРЕЧЕНЬ ДОКУМЕНТОВ ДЛЯ ГОСУДАРСТВЕННОЙ РЕГИСТРАЦИИ</a:t>
            </a:r>
            <a:endParaRPr lang="ru-RU" sz="1200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" name="Нашивка 39"/>
          <p:cNvSpPr/>
          <p:nvPr/>
        </p:nvSpPr>
        <p:spPr>
          <a:xfrm>
            <a:off x="4211960" y="4653136"/>
            <a:ext cx="4932040" cy="1080120"/>
          </a:xfrm>
          <a:prstGeom prst="chevron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endParaRPr lang="ru-RU" sz="1000" dirty="0" smtClean="0"/>
          </a:p>
          <a:p>
            <a:pPr hangingPunct="0"/>
            <a:endParaRPr lang="ru-RU" sz="1000" dirty="0" smtClean="0"/>
          </a:p>
          <a:p>
            <a:pPr hangingPunct="0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Сведения об адресе (месте нахождения) постоянно действующего руководящего органа МО, в виде гарантийного письма или других документов, подтверждающих место нахождения, с приложением надлежащим образом заверенных копий правоустанавливающих документов</a:t>
            </a:r>
          </a:p>
          <a:p>
            <a:pPr hangingPunct="0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Нашивка 40"/>
          <p:cNvSpPr/>
          <p:nvPr/>
        </p:nvSpPr>
        <p:spPr>
          <a:xfrm>
            <a:off x="4283968" y="5877272"/>
            <a:ext cx="4860032" cy="864096"/>
          </a:xfrm>
          <a:prstGeom prst="chevron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Уведомление центрального руководящего органа о наличии вновь созданного  МО ДОСААФ России, месте его нахождения и его руководящих органах 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1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>
            <a:off x="2051720" y="1124744"/>
            <a:ext cx="1907704" cy="1512168"/>
          </a:xfrm>
          <a:prstGeom prst="rightArrow">
            <a:avLst>
              <a:gd name="adj1" fmla="val 57632"/>
              <a:gd name="adj2" fmla="val 50999"/>
            </a:avLst>
          </a:prstGeom>
          <a:solidFill>
            <a:schemeClr val="accent2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67544" y="4437112"/>
            <a:ext cx="2304256" cy="108012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Подготовка и проведение учредительной конференции МО ДОСААФ России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75856" y="4509120"/>
            <a:ext cx="5616624" cy="1296144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/>
            <a:endParaRPr lang="ru-RU" sz="1050" u="sng" dirty="0" smtClean="0"/>
          </a:p>
          <a:p>
            <a:pPr lvl="0"/>
            <a:endParaRPr lang="ru-RU" sz="1050" u="sng" dirty="0" smtClean="0"/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Подготовить и провести учредительную конференцию с повесткой дня: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о создании местного отделения ДОСААФ России без образ. </a:t>
            </a:r>
            <a:r>
              <a:rPr lang="ru-RU" sz="105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юрид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лица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председателя 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 выборах совета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контрольно-ревизионной комиссии(ревизора);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определить основные направления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оформить протокол конференции и представить в вышестоящий орган ДОСААФ России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5661248"/>
            <a:ext cx="2304256" cy="936104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Учет членов                ДОСААФ России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0" y="1052736"/>
            <a:ext cx="3096344" cy="15121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СОЗДАТЬ                   МЕСТНОЕ ОТДЕЛЕНИЕ</a:t>
            </a:r>
          </a:p>
          <a:p>
            <a:pPr algn="ctr"/>
            <a:r>
              <a:rPr lang="ru-RU" sz="1400" b="1" dirty="0" smtClean="0">
                <a:latin typeface="Arial Black" pitchFamily="34" charset="0"/>
              </a:rPr>
              <a:t>ДОСААФ РОССИИ?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 Black" pitchFamily="34" charset="0"/>
              </a:rPr>
              <a:t>(без образования юридического лица)</a:t>
            </a:r>
            <a:endParaRPr lang="ru-RU" sz="1400" b="1" dirty="0">
              <a:solidFill>
                <a:schemeClr val="accent3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9512" y="450912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3599284" y="225252"/>
            <a:ext cx="504056" cy="5615409"/>
          </a:xfrm>
          <a:prstGeom prst="rightArrow">
            <a:avLst>
              <a:gd name="adj1" fmla="val 73577"/>
              <a:gd name="adj2" fmla="val 56962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7544" y="3284984"/>
            <a:ext cx="2232248" cy="1008112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Организационный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79512" y="558924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95936" y="548680"/>
            <a:ext cx="4752528" cy="2232248"/>
          </a:xfrm>
          <a:prstGeom prst="roundRect">
            <a:avLst>
              <a:gd name="adj" fmla="val 72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Arial Black" pitchFamily="34" charset="0"/>
              </a:rPr>
              <a:t>НОРМАТИВНЫЕ ДОКУМЕНТЫ  О ДЕЯТЕЛЬНОСТИ   МЕСТНОГО  ОТДЕЛЕНИЯ ДОСААФ РОССИИ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1268760"/>
            <a:ext cx="4248472" cy="28803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Устав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39952" y="1556792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Положения о первичных отделениях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39952" y="2348880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Методические рекомендации   по организационно-уставной деятельности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1520" y="342900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47864" y="5877272"/>
            <a:ext cx="5616624" cy="980728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оформить и представить протокол конференции в вышестоящий орган ДОСААФ России, принявший решение о создании местного отделения ДОСААФ России (без образования юридического лица);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завести установленным порядком </a:t>
            </a:r>
            <a:r>
              <a:rPr lang="ru-RU" sz="105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 учета в местном отделении</a:t>
            </a:r>
            <a:r>
              <a:rPr lang="ru-RU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2699792" y="4221088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2699792" y="5345832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3140968"/>
            <a:ext cx="5616624" cy="1296144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4000" anchor="ctr"/>
          <a:lstStyle/>
          <a:p>
            <a:pPr lvl="0"/>
            <a:r>
              <a:rPr lang="ru-RU" sz="105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0"/>
            <a:endParaRPr lang="ru-RU" sz="105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принять решение на Президиуме совета регионального отделения 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организовать взаимодействие с органами власти муниципального образования по вопросу создания местного отделения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создать первичные отделения ДОСААФ России на местах;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избрать делегатов от первичных отделений на учредительную конференцию местного отделения ДОСААФ России</a:t>
            </a:r>
          </a:p>
          <a:p>
            <a:r>
              <a:rPr lang="ru-RU" sz="1050" dirty="0" smtClean="0"/>
              <a:t> 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139952" y="1988840"/>
            <a:ext cx="4248472" cy="36004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Инструкция по проведению отчетов и выборов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699792" y="3068960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39952" y="908720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ФЗ №82  от 19.05.1995г.«Об общественных объединениях»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56" y="270892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этапы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357826"/>
            <a:ext cx="1290714" cy="128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38"/>
          <p:cNvSpPr/>
          <p:nvPr/>
        </p:nvSpPr>
        <p:spPr>
          <a:xfrm>
            <a:off x="0" y="250030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ДОСААФ РОССИИ</a:t>
            </a:r>
            <a:endParaRPr lang="ru-RU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8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79512" y="5229200"/>
            <a:ext cx="3492000" cy="1008112"/>
          </a:xfrm>
          <a:prstGeom prst="roundRect">
            <a:avLst>
              <a:gd name="adj" fmla="val 11593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КУДА ОБРАТИТЬСЯ?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1960" y="5229200"/>
            <a:ext cx="4752528" cy="1080120"/>
          </a:xfrm>
          <a:prstGeom prst="roundRect">
            <a:avLst>
              <a:gd name="adj" fmla="val 11915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региональные отделения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ДОСААФ России (79)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субъектов РФ и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местные отделения (582)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месту жительства и учёбы</a:t>
            </a:r>
          </a:p>
          <a:p>
            <a:pPr marL="228600" indent="-228600" algn="just">
              <a:buFont typeface="Wingdings" pitchFamily="2" charset="2"/>
              <a:buChar char="§"/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764704"/>
            <a:ext cx="3492000" cy="1080120"/>
          </a:xfrm>
          <a:prstGeom prst="roundRect">
            <a:avLst>
              <a:gd name="adj" fmla="val 13285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ЧТО НУЖНО ЗНАТЬ ДЛЯ ТОГО, ЧТОБЫ СТАТЬ ЧЛЕНОМ ДОСААФ РОССИИ?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4" y="2204864"/>
            <a:ext cx="3672408" cy="2664296"/>
          </a:xfrm>
          <a:prstGeom prst="roundRect">
            <a:avLst>
              <a:gd name="adj" fmla="val 13285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ЧЛЕНСТВО ДОСААФ РОССИИ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2132856"/>
            <a:ext cx="4860032" cy="2880320"/>
          </a:xfrm>
          <a:prstGeom prst="roundRect">
            <a:avLst>
              <a:gd name="adj" fmla="val 14452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членами ДОСААФ России могут быть граждане РФ, достигшие 18 летнего возраста , а также юридические лица - общественные объединения соблюдающие  Устав ДОСААФ России, принимающие участие в  деятельности организации;   Члены ДОСААФ России имеют:  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права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обязанности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решение о приеме в члены ДОСААФ России физических лиц принимается  собранием первичного отделения на основании личного заявления;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решение о приеме в члены ДОСААФ России юридических лиц Президиумами соответствующих советов, Бюро Президиума ЦС ДОСААФ России</a:t>
            </a:r>
          </a:p>
          <a:p>
            <a:pPr algn="ctr">
              <a:buFont typeface="Wingdings" pitchFamily="2" charset="2"/>
              <a:buChar char="Ø"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3968" y="692696"/>
            <a:ext cx="4644008" cy="1296144"/>
          </a:xfrm>
          <a:prstGeom prst="roundRect">
            <a:avLst>
              <a:gd name="adj" fmla="val 14452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Уставом</a:t>
            </a: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ДОСААФ России;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заполнить заявление о приеме в ДОСААФ России;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подать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заявление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первичное отделение ДОСААФ России по месту жительства;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оплатить </a:t>
            </a:r>
            <a:r>
              <a:rPr lang="ru-RU" sz="1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вступительный и членский взнос;</a:t>
            </a:r>
          </a:p>
          <a:p>
            <a:pPr>
              <a:buFont typeface="Wingdings" pitchFamily="2" charset="2"/>
              <a:buChar char="Ø"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олучить членский билет(свидетельство юр. лица)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5301208"/>
            <a:ext cx="864096" cy="971954"/>
            <a:chOff x="3707904" y="4131155"/>
            <a:chExt cx="792088" cy="971954"/>
          </a:xfrm>
        </p:grpSpPr>
        <p:sp>
          <p:nvSpPr>
            <p:cNvPr id="25" name="Стрелка вправо 24"/>
            <p:cNvSpPr/>
            <p:nvPr/>
          </p:nvSpPr>
          <p:spPr>
            <a:xfrm>
              <a:off x="3743400" y="4131155"/>
              <a:ext cx="756592" cy="971954"/>
            </a:xfrm>
            <a:prstGeom prst="rightArrow">
              <a:avLst>
                <a:gd name="adj1" fmla="val 57632"/>
                <a:gd name="adj2" fmla="val 61925"/>
              </a:avLst>
            </a:prstGeom>
            <a:solidFill>
              <a:schemeClr val="bg1"/>
            </a:solidFill>
            <a:ln/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3707904" y="4234256"/>
              <a:ext cx="680777" cy="765752"/>
            </a:xfrm>
            <a:prstGeom prst="rightArrow">
              <a:avLst>
                <a:gd name="adj1" fmla="val 57632"/>
                <a:gd name="adj2" fmla="val 61925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3491880" y="2852936"/>
            <a:ext cx="792088" cy="971954"/>
            <a:chOff x="3707904" y="4131155"/>
            <a:chExt cx="792088" cy="971954"/>
          </a:xfrm>
        </p:grpSpPr>
        <p:sp>
          <p:nvSpPr>
            <p:cNvPr id="30" name="Стрелка вправо 29"/>
            <p:cNvSpPr/>
            <p:nvPr/>
          </p:nvSpPr>
          <p:spPr>
            <a:xfrm>
              <a:off x="3743400" y="4131155"/>
              <a:ext cx="756592" cy="971954"/>
            </a:xfrm>
            <a:prstGeom prst="rightArrow">
              <a:avLst>
                <a:gd name="adj1" fmla="val 57632"/>
                <a:gd name="adj2" fmla="val 61925"/>
              </a:avLst>
            </a:prstGeom>
            <a:solidFill>
              <a:schemeClr val="bg1"/>
            </a:solidFill>
            <a:ln/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3707904" y="4234256"/>
              <a:ext cx="680777" cy="765752"/>
            </a:xfrm>
            <a:prstGeom prst="rightArrow">
              <a:avLst>
                <a:gd name="adj1" fmla="val 57632"/>
                <a:gd name="adj2" fmla="val 61925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1"/>
          <p:cNvGrpSpPr/>
          <p:nvPr/>
        </p:nvGrpSpPr>
        <p:grpSpPr>
          <a:xfrm>
            <a:off x="3491880" y="908720"/>
            <a:ext cx="864096" cy="971954"/>
            <a:chOff x="3707904" y="4131155"/>
            <a:chExt cx="792088" cy="971954"/>
          </a:xfrm>
        </p:grpSpPr>
        <p:sp>
          <p:nvSpPr>
            <p:cNvPr id="33" name="Стрелка вправо 32"/>
            <p:cNvSpPr/>
            <p:nvPr/>
          </p:nvSpPr>
          <p:spPr>
            <a:xfrm>
              <a:off x="3743400" y="4131155"/>
              <a:ext cx="756592" cy="971954"/>
            </a:xfrm>
            <a:prstGeom prst="rightArrow">
              <a:avLst>
                <a:gd name="adj1" fmla="val 57632"/>
                <a:gd name="adj2" fmla="val 61925"/>
              </a:avLst>
            </a:prstGeom>
            <a:solidFill>
              <a:schemeClr val="bg1"/>
            </a:solidFill>
            <a:ln/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Стрелка вправо 33"/>
            <p:cNvSpPr/>
            <p:nvPr/>
          </p:nvSpPr>
          <p:spPr>
            <a:xfrm>
              <a:off x="3707904" y="4234256"/>
              <a:ext cx="680777" cy="765752"/>
            </a:xfrm>
            <a:prstGeom prst="rightArrow">
              <a:avLst>
                <a:gd name="adj1" fmla="val 57632"/>
                <a:gd name="adj2" fmla="val 61925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1331640" y="1844824"/>
            <a:ext cx="1385960" cy="39604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1403648" y="4797152"/>
            <a:ext cx="1385960" cy="39604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1520" y="6461956"/>
            <a:ext cx="8712968" cy="396044"/>
          </a:xfrm>
          <a:prstGeom prst="roundRect">
            <a:avLst>
              <a:gd name="adj" fmla="val 13285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Преимущества вступления в члены ДОСААФ России</a:t>
            </a:r>
            <a:endParaRPr lang="ru-RU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7524328" y="6165304"/>
            <a:ext cx="1385960" cy="396044"/>
          </a:xfrm>
          <a:prstGeom prst="triangle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0800000">
            <a:off x="323528" y="6165304"/>
            <a:ext cx="1385960" cy="432049"/>
          </a:xfrm>
          <a:prstGeom prst="triangle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504" y="1700808"/>
            <a:ext cx="9036496" cy="5040560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endParaRPr lang="ru-RU" sz="1200" b="1" dirty="0" smtClean="0"/>
          </a:p>
          <a:p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Председателю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первичного отделения  ДОСААФ России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_____________________________________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 (наименование организации)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от ___________________________________ ,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Фамилия. Имя. Отчество)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                                 проживающего(ей) по адресу: ____________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  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ЗАЯВЛЕНИЕ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 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	Прошу принять меня в члены Общероссийской общественно-государственной организации ДОСААФ России.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	С Уставом ДОСААФ России ознакомлен(а), обязуюсь выполнять его требования и своевременно уплачивать членские взносы.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«___» _________20   г.                ________________              _______________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  личная подпись                                       фамилия, инициалы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 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endParaRPr lang="ru-RU" sz="1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ЗАЯВЛЕНИЕ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право 17"/>
          <p:cNvSpPr/>
          <p:nvPr/>
        </p:nvSpPr>
        <p:spPr>
          <a:xfrm rot="5400000">
            <a:off x="4319364" y="4905772"/>
            <a:ext cx="576064" cy="2519064"/>
          </a:xfrm>
          <a:prstGeom prst="rightArrow">
            <a:avLst>
              <a:gd name="adj1" fmla="val 57632"/>
              <a:gd name="adj2" fmla="val 5000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  <a:p>
            <a:pPr algn="ctr"/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4652052" y="764704"/>
            <a:ext cx="4491948" cy="576064"/>
          </a:xfrm>
          <a:prstGeom prst="roundRect">
            <a:avLst>
              <a:gd name="adj" fmla="val 18702"/>
            </a:avLst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ЮРИДИЧЕСКИЕ ЛИЦА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764704"/>
            <a:ext cx="4392488" cy="576064"/>
          </a:xfrm>
          <a:prstGeom prst="roundRect">
            <a:avLst>
              <a:gd name="adj" fmla="val 18702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ФИЗИЧЕСКИЕ ЛИЦА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6309320"/>
            <a:ext cx="8928992" cy="432048"/>
          </a:xfrm>
          <a:prstGeom prst="roundRect">
            <a:avLst>
              <a:gd name="adj" fmla="val 10618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r>
              <a:rPr lang="ru-RU" sz="1400" b="1" dirty="0" smtClean="0">
                <a:latin typeface="Arial Black" pitchFamily="34" charset="0"/>
              </a:rPr>
              <a:t>Расходование членских взносов производится </a:t>
            </a:r>
            <a:r>
              <a:rPr lang="ru-RU" sz="1400" b="1" smtClean="0">
                <a:latin typeface="Arial Black" pitchFamily="34" charset="0"/>
              </a:rPr>
              <a:t>на Уставные </a:t>
            </a:r>
            <a:r>
              <a:rPr lang="ru-RU" sz="1400" b="1" dirty="0" smtClean="0">
                <a:latin typeface="Arial Black" pitchFamily="34" charset="0"/>
              </a:rPr>
              <a:t>цели ДОСААФ России</a:t>
            </a:r>
            <a:endParaRPr lang="ru-RU" sz="1400" dirty="0" smtClean="0">
              <a:latin typeface="Arial Black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0" y="620688"/>
            <a:ext cx="432000" cy="4320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26" name="Овал 25"/>
          <p:cNvSpPr/>
          <p:nvPr/>
        </p:nvSpPr>
        <p:spPr>
          <a:xfrm>
            <a:off x="4644008" y="692696"/>
            <a:ext cx="432000" cy="4320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1988840"/>
            <a:ext cx="4491948" cy="2160240"/>
          </a:xfrm>
          <a:prstGeom prst="roundRect">
            <a:avLst>
              <a:gd name="adj" fmla="val 18702"/>
            </a:avLst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Black" pitchFamily="34" charset="0"/>
              </a:rPr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Уплачивают в первичное отделение ДОСААФ России :</a:t>
            </a:r>
          </a:p>
          <a:p>
            <a:pPr>
              <a:buFont typeface="Wingdings" pitchFamily="2" charset="2"/>
              <a:buChar char="Ø"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Размер вступительного взноса для членов ДОСААФ России составляет – 30 руб.</a:t>
            </a:r>
          </a:p>
          <a:p>
            <a:pPr>
              <a:buFont typeface="Wingdings" pitchFamily="2" charset="2"/>
              <a:buChar char="Ø"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Размер членского взноса  составляет не менее 100 рублей в год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644008" y="1916832"/>
            <a:ext cx="4499992" cy="2304256"/>
          </a:xfrm>
          <a:prstGeom prst="roundRect">
            <a:avLst>
              <a:gd name="adj" fmla="val 18702"/>
            </a:avLst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Black" pitchFamily="34" charset="0"/>
              </a:rPr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Перечисляют на расчетный счет ДОСААФ России (регионального отделения ДОСААФ России):</a:t>
            </a:r>
          </a:p>
          <a:p>
            <a:pPr>
              <a:buFont typeface="Wingdings" pitchFamily="2" charset="2"/>
              <a:buChar char="Ø"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Размер вступительного взноса не менее 1000 руб.</a:t>
            </a:r>
          </a:p>
          <a:p>
            <a:pPr>
              <a:buFont typeface="Wingdings" pitchFamily="2" charset="2"/>
              <a:buChar char="Ø"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Размер ежегодных членских взносов устанавливает руководящий орган ДОСААФ России производящий прием в члены ДОСААФ России, но не менее 10000 руб. в год</a:t>
            </a:r>
          </a:p>
          <a:p>
            <a:pPr algn="ctr"/>
            <a:endParaRPr lang="ru-RU" sz="1400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1925099" y="891325"/>
            <a:ext cx="360038" cy="1979004"/>
          </a:xfrm>
          <a:prstGeom prst="rightArrow">
            <a:avLst>
              <a:gd name="adj1" fmla="val 57632"/>
              <a:gd name="adj2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6803944" y="693000"/>
            <a:ext cx="288032" cy="2303648"/>
          </a:xfrm>
          <a:prstGeom prst="rightArrow">
            <a:avLst>
              <a:gd name="adj1" fmla="val 57632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1412776"/>
            <a:ext cx="8640960" cy="360040"/>
          </a:xfrm>
          <a:prstGeom prst="roundRect">
            <a:avLst>
              <a:gd name="adj" fmla="val 18702"/>
            </a:avLst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ВСТУПИТЕЛЬНЫЕ ЧЛЕНСКИЕ ВЗНОСЫ ДОСАААФ РОССИИ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16016" y="4653136"/>
            <a:ext cx="4427984" cy="144016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значительный вклад в развитие ДОСААФ России;</a:t>
            </a:r>
          </a:p>
          <a:p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2" y="4293096"/>
            <a:ext cx="8784976" cy="360040"/>
          </a:xfrm>
          <a:prstGeom prst="roundRect">
            <a:avLst>
              <a:gd name="adj" fmla="val 18702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Льготы для членов ДОСААФ России предоставляются: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4653136"/>
            <a:ext cx="4427984" cy="144016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размере 50 рублей в год :</a:t>
            </a:r>
          </a:p>
          <a:p>
            <a:pPr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учащимся (студентам) образовательных учреждений;</a:t>
            </a:r>
          </a:p>
          <a:p>
            <a:endParaRPr lang="ru-RU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неработающим : инвалидам и пенсионерам;</a:t>
            </a:r>
          </a:p>
          <a:p>
            <a:pPr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военнослужащим, проходящим военную службу по призыву. Факт уплаты удостоверяется отметкой в членском билете</a:t>
            </a:r>
          </a:p>
        </p:txBody>
      </p:sp>
    </p:spTree>
    <p:extLst>
      <p:ext uri="{BB962C8B-B14F-4D97-AF65-F5344CB8AC3E}">
        <p14:creationId xmlns="" xmlns:p14="http://schemas.microsoft.com/office/powerpoint/2010/main" val="28824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504" y="2204864"/>
            <a:ext cx="4464496" cy="4536504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избирать и быть избранными в руководящие и контрольно-ревизионные органы ДОСААФ России и его структурные подразделения;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участвовать в спортивных соревнованиях, конкурсах, выставках и других мероприятиях ДОСААФ России и его отделений и организаций;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учиться в образовательных учреждениях, заниматься в спортивных, спортивно-технических центрах, клубах, других учреждениях, секциях, кружках и на курсах ДОСААФ России на приоритетных и льготных условиях;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состоять членами военно-патриотических, спортивных, спортивно-технических центров, клубов, спортивных школ, секций и команд, школ технического творчества, пользоваться спортивными сооружениями, оборудованием и инвентарем, принадлежащими ДОСААФ России. </a:t>
            </a:r>
            <a:endParaRPr lang="ru-RU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2"/>
            <a:ext cx="3960440" cy="994841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ПРАВА                                            ЧЛЕНА  ДОСААФ РОССИИ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0800000">
            <a:off x="1547664" y="1700808"/>
            <a:ext cx="1385960" cy="432049"/>
          </a:xfrm>
          <a:prstGeom prst="triangl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16016" y="2132856"/>
            <a:ext cx="4320480" cy="4608512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выполнять требования Устава ДОСААФ России;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регулярно уплачивать членские взносы;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быть готовым к защите Отечества при вооруженном посягательстве;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участвовать в работе первичного отделения ДОСААФ России;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сохранять единство и укреплять внутреннюю структуру организации;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выполнять решения, принятые коллегиальными органами ДОСААФ России;</a:t>
            </a:r>
          </a:p>
          <a:p>
            <a:pPr indent="355600" algn="just">
              <a:buFont typeface="Wingdings" pitchFamily="2" charset="2"/>
              <a:buChar char="Ø"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обеспечивать сохранность имущества, содействовать созданию и укреплению материально-технической базы ДОСААФ России. </a:t>
            </a:r>
          </a:p>
          <a:p>
            <a:pPr algn="just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836712"/>
            <a:ext cx="3960440" cy="922833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ОБЯЗАНОСТИ                                ЧЛЕНА  ДОСААФ РОССИИ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6012160" y="1700808"/>
            <a:ext cx="1385960" cy="396044"/>
          </a:xfrm>
          <a:prstGeom prst="triangl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395536" y="836712"/>
            <a:ext cx="8496944" cy="792088"/>
          </a:xfrm>
          <a:prstGeom prst="roundRect">
            <a:avLst>
              <a:gd name="adj" fmla="val 13285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0" rIns="180000" bIns="0" rtlCol="0" anchor="ctr" anchorCtr="0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ПРЕИМУЩЕСТВА ВСТУПЛЕНИЯ В ЧЛЕНЫ ДОСААФ РОССИИ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7544" y="2060848"/>
            <a:ext cx="8424936" cy="1224136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учиться в образовательных учреждениях, заниматься в спортивных, спортивно-технических клубах, других учреждениях, секциях, курсах, кружках ДОСААФ России на приоритетных началах;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1556792"/>
            <a:ext cx="3456384" cy="720080"/>
          </a:xfrm>
          <a:prstGeom prst="roundRect">
            <a:avLst>
              <a:gd name="adj" fmla="val 18702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anchor="ctr" anchorCtr="0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ЧТО ДАЁТ ЧЛЕНСТВО                           В  ДОСААФ РОССИИ ?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9828584" y="5877272"/>
            <a:ext cx="444515" cy="654316"/>
          </a:xfrm>
          <a:prstGeom prst="rightArrow">
            <a:avLst>
              <a:gd name="adj1" fmla="val 57632"/>
              <a:gd name="adj2" fmla="val 50272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0800000">
            <a:off x="1259632" y="1556792"/>
            <a:ext cx="1385960" cy="432049"/>
          </a:xfrm>
          <a:prstGeom prst="triangle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6012160" y="1556792"/>
            <a:ext cx="1385960" cy="396044"/>
          </a:xfrm>
          <a:prstGeom prst="triangle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67544" y="3429000"/>
            <a:ext cx="8424936" cy="1440160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состоять членами военно-патриотических, спортивных, спортивно- технических клубов, детских и юношеских спортивных школ, спортивных секций и команд, детских и юношеских школ технического творчества, пользоваться спортивными сооружениями, оборудованием и инвентарем, принадлежащими ДОСААФ России;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95536" y="5013176"/>
            <a:ext cx="8568952" cy="1368152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пользоваться льготами при получении услуг, оказываемых авиационными, спортивными и образовательными организациями ДОСААФ России (виды и размер льгот устанавливаются региональными отделениями ДОСААФ России).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>
            <a:off x="2051720" y="1124744"/>
            <a:ext cx="1907704" cy="1512168"/>
          </a:xfrm>
          <a:prstGeom prst="rightArrow">
            <a:avLst>
              <a:gd name="adj1" fmla="val 57632"/>
              <a:gd name="adj2" fmla="val 50999"/>
            </a:avLst>
          </a:prstGeom>
          <a:solidFill>
            <a:schemeClr val="accent2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67544" y="4437112"/>
            <a:ext cx="2304256" cy="108012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Подготовка и проведение организационного собрания членов ДОСААФ России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75856" y="4437112"/>
            <a:ext cx="5616624" cy="1080120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/>
            <a:endParaRPr lang="ru-RU" sz="1050" u="sng" dirty="0" smtClean="0"/>
          </a:p>
          <a:p>
            <a:pPr lvl="0"/>
            <a:endParaRPr lang="ru-RU" sz="1050" u="sng" dirty="0" smtClean="0"/>
          </a:p>
          <a:p>
            <a:pPr lvl="0">
              <a:buFont typeface="Wingdings" pitchFamily="2" charset="2"/>
              <a:buChar char="Ø"/>
            </a:pPr>
            <a:r>
              <a:rPr lang="ru-RU" sz="105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Подготовить и провести организационное собрание членов ДОСААФ России с повесткой дня: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о создании первичного отделения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приеме граждан в члены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председателя первичного отделения;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выборах уполномоченного по приему взносов (казначея)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5661248"/>
            <a:ext cx="2304256" cy="936104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Учет членов                ДОСААФ России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0" y="1052736"/>
            <a:ext cx="3096344" cy="15121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СОЗДАТЬ                ПЕРВИЧНОЕ ОТДЕЛЕНИЕ                         ДОСААФ РОССИИ?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9512" y="450912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3599284" y="225252"/>
            <a:ext cx="504056" cy="5615409"/>
          </a:xfrm>
          <a:prstGeom prst="rightArrow">
            <a:avLst>
              <a:gd name="adj1" fmla="val 73577"/>
              <a:gd name="adj2" fmla="val 56962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7544" y="3284984"/>
            <a:ext cx="2232248" cy="1008112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52000" tIns="0" rIns="0" bIns="0" anchor="ctr"/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Организационный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79512" y="558924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95936" y="836712"/>
            <a:ext cx="4752528" cy="1944216"/>
          </a:xfrm>
          <a:prstGeom prst="roundRect">
            <a:avLst>
              <a:gd name="adj" fmla="val 72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Arial Black" pitchFamily="34" charset="0"/>
              </a:rPr>
              <a:t>НОРМАТИВНЫЕ ДОКУМЕНТЫ  О ДЕЯТЕЛЬНОСТИ ПЕРВИЧНОГО ОТДЕЛЕНИЯ ДОСААФ РОССИИ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1196752"/>
            <a:ext cx="4248472" cy="28803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Устав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39952" y="1484784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Положения о первичных отделениях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39952" y="2276872"/>
            <a:ext cx="4248472" cy="43204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Методические рекомендации   по организационно-уставной деятельности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56" y="278092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этапы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1520" y="3429000"/>
            <a:ext cx="432000" cy="432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47864" y="5589240"/>
            <a:ext cx="5616624" cy="936024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anchor="ctr"/>
          <a:lstStyle/>
          <a:p>
            <a:pPr lvl="0"/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оформить и представить </a:t>
            </a:r>
            <a:r>
              <a:rPr lang="ru-RU" sz="105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протокол организационного собрания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вышестоящий орган ДОСААФ России, принявший решение о создании первичного отделения.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завести установленным порядком </a:t>
            </a:r>
            <a:r>
              <a:rPr lang="ru-RU" sz="105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 учета в первичном отделении</a:t>
            </a:r>
            <a:r>
              <a:rPr lang="ru-RU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1400" dirty="0" smtClean="0"/>
          </a:p>
        </p:txBody>
      </p:sp>
      <p:sp>
        <p:nvSpPr>
          <p:cNvPr id="42" name="Стрелка вправо 41"/>
          <p:cNvSpPr/>
          <p:nvPr/>
        </p:nvSpPr>
        <p:spPr>
          <a:xfrm>
            <a:off x="2699792" y="4221088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2699792" y="5345832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3284984"/>
            <a:ext cx="5616624" cy="1080120"/>
          </a:xfrm>
          <a:prstGeom prst="round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4000" anchor="ctr"/>
          <a:lstStyle/>
          <a:p>
            <a:pPr lvl="0"/>
            <a:r>
              <a:rPr lang="ru-RU" sz="105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0"/>
            <a:endParaRPr lang="ru-RU" sz="105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написать письменное заявление (не менее 3-х физических лиц – членов ДОСААФ России) с инициативой создания первичного отделения и подать                   в соответствующее местное (региональное) отделение ДОСААФ России;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принять решение на соответствующем Президиуме совета местного (регионального) отделения о создании первичного отделения ДОСААФ России.</a:t>
            </a:r>
          </a:p>
          <a:p>
            <a:r>
              <a:rPr lang="ru-RU" sz="1050" dirty="0" smtClean="0"/>
              <a:t> 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139952" y="1916832"/>
            <a:ext cx="4248472" cy="36004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Инструкция по проведению отчетов и выборов в ДОСААФ России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699792" y="3068960"/>
            <a:ext cx="683568" cy="1512168"/>
          </a:xfrm>
          <a:prstGeom prst="rightArrow">
            <a:avLst>
              <a:gd name="adj1" fmla="val 57632"/>
              <a:gd name="adj2" fmla="val 5099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05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</a:p>
          <a:p>
            <a:pPr algn="ctr"/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57746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1628800"/>
            <a:ext cx="4499992" cy="5040560"/>
          </a:xfrm>
          <a:prstGeom prst="roundRect">
            <a:avLst>
              <a:gd name="adj" fmla="val 72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Принципы создания платформы</a:t>
            </a:r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692696"/>
            <a:ext cx="8496944" cy="720080"/>
          </a:xfrm>
          <a:prstGeom prst="roundRect">
            <a:avLst>
              <a:gd name="adj" fmla="val 18702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5536" y="1556792"/>
            <a:ext cx="4032448" cy="576064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руководит деятельностью первичного отделения и организует его работу;</a:t>
            </a:r>
          </a:p>
          <a:p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3528" y="4509120"/>
            <a:ext cx="4139952" cy="936104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участвует в организации и проведении соревнований по техническим, прикладным и военно-прикладным видам спорта, привлечении членов ДОСААФ России к занятиям техническим творчеством;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2204864"/>
            <a:ext cx="4032448" cy="46800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планирует работу первичного отделения;</a:t>
            </a:r>
          </a:p>
          <a:p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3528" y="2708920"/>
            <a:ext cx="4104456" cy="936104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организует работу по приему в члены ДОСААФ России физических лиц,  взиманию, учету и правильности расходования членских взносов;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3528" y="3717032"/>
            <a:ext cx="4104456" cy="72008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организует выполнение решений руководящих органов ДОСААФ России, местного (регионального) отделения ДОСААФ России;  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27584" y="620688"/>
            <a:ext cx="7848872" cy="72008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2000" b="1" dirty="0" smtClean="0">
                <a:solidFill>
                  <a:schemeClr val="accent3"/>
                </a:solidFill>
                <a:latin typeface="Arial Black" pitchFamily="34" charset="0"/>
              </a:rPr>
              <a:t>ОБЯЗАННОСТИ </a:t>
            </a:r>
            <a:r>
              <a:rPr lang="ru-RU" sz="2000" b="1" smtClean="0">
                <a:solidFill>
                  <a:schemeClr val="accent3"/>
                </a:solidFill>
                <a:latin typeface="Arial Black" pitchFamily="34" charset="0"/>
              </a:rPr>
              <a:t>ПРЕДСЕДАТЕЛЯ                        ПЕРВИЧНОГО </a:t>
            </a:r>
            <a:r>
              <a:rPr lang="ru-RU" sz="2000" b="1" dirty="0" smtClean="0">
                <a:solidFill>
                  <a:schemeClr val="accent3"/>
                </a:solidFill>
                <a:latin typeface="Arial Black" pitchFamily="34" charset="0"/>
              </a:rPr>
              <a:t>ОТДЕЛЕНИЯ ДОСААФ РОССИИ: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88024" y="1628800"/>
            <a:ext cx="4221510" cy="5040560"/>
          </a:xfrm>
          <a:prstGeom prst="roundRect">
            <a:avLst>
              <a:gd name="adj" fmla="val 72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ru-RU" sz="1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20072" y="3356992"/>
            <a:ext cx="3770468" cy="1152128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информирует Президиум совета местного (регионального) отделения о работе первичного отделения, представляет отчеты в установленном объеме  и требуемые сроки;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20072" y="1484784"/>
            <a:ext cx="3766697" cy="108012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осуществляет руководство подготовкой и проведением общественных мероприятий, направленных на пропаганду деятельности ДОСААФ России;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20072" y="2636912"/>
            <a:ext cx="3766697" cy="64807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принимает решения о созыве собраний членов ДОСААФ России первичного отделения; 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5400000">
            <a:off x="4752020" y="2096852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220072" y="4581128"/>
            <a:ext cx="3770468" cy="108012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осуществляет иную деятельность не противоречащую законодательству Российской Федерации, Уставу ДОСААФ России и руководящим документам ДОСААФ России;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220072" y="5733256"/>
            <a:ext cx="3770468" cy="720080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информирует о деятельности первичного отделения собрание членов первичного отделения ДОСААФ России</a:t>
            </a:r>
          </a:p>
          <a:p>
            <a:r>
              <a:rPr lang="ru-RU" sz="1200" dirty="0" smtClean="0">
                <a:latin typeface="Arial Black" pitchFamily="34" charset="0"/>
              </a:rPr>
              <a:t> </a:t>
            </a:r>
            <a:endParaRPr lang="ru-RU" sz="12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23528" y="5589240"/>
            <a:ext cx="4104456" cy="864096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от имени первичного отделения выступает с инициативами     по различным вопросам деятельности ДОСААФ России;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 rot="5400000">
            <a:off x="-72516" y="1736812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 rot="5400000">
            <a:off x="-72516" y="2312876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 rot="5400000">
            <a:off x="-72516" y="3104964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rot="5400000">
            <a:off x="4752020" y="2888940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5400000">
            <a:off x="4752020" y="3897052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5400000">
            <a:off x="4752020" y="6057292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 rot="5400000">
            <a:off x="4752020" y="5049180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5400000">
            <a:off x="-144524" y="5913276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rot="5400000">
            <a:off x="-144524" y="4905164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 rot="5400000">
            <a:off x="-72516" y="3969060"/>
            <a:ext cx="72008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45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Вступить в ДОСААФ России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Рисунок 42" descr="DOSAAF_log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30362"/>
            <a:ext cx="648071" cy="64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504" y="1700808"/>
            <a:ext cx="9036496" cy="5040560"/>
          </a:xfrm>
          <a:prstGeom prst="roundRect">
            <a:avLst>
              <a:gd name="adj" fmla="val 1445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/>
          <a:p>
            <a:endParaRPr lang="ru-RU" sz="1200" b="1" dirty="0" smtClean="0"/>
          </a:p>
          <a:p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</a:t>
            </a:r>
            <a:endParaRPr lang="ru-RU" sz="1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836713"/>
            <a:ext cx="8604448" cy="720080"/>
          </a:xfrm>
          <a:prstGeom prst="roundRect">
            <a:avLst>
              <a:gd name="adj" fmla="val 115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ПРОТОКОЛ ОРГАНИЗАЦИОННОГО СОБРАНИЯ                                   ПЕРВИЧНОГО ОТДЕЛЕНИЯ ДОСААФ РОССИИ (ОБРАЗЕЦ)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75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A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7A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619672" y="1832207"/>
            <a:ext cx="5328592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Протокол № 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собрания первичного отделения ДОСААФ России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                             от «_____» _______________20___ года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На учете состоят:                _____ членов ДОСААФ России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На собрании присутствуют: _____ членов ДОСААФ России 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                 Председатель собрания 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                 Секретарь собрания ______________________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Повестка дня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1. 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2.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Слушали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1.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(Ф.И.О. и должность докладчика, краткое содержание доклада)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2.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Выступили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1.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(Ф.И.О., должность)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2.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3.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Постановили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1. 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2. ________________________________________________________________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3. ________________________________________________________________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Голосовали: «за» ______; «против» ______; «воздержались» _______.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Председатель собрания 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                          (подпись)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Секретарь собрания      ____________________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</a:rPr>
              <a:t>                                                                          (подпись)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9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8628</TotalTime>
  <Words>2516</Words>
  <Application>Microsoft Office PowerPoint</Application>
  <PresentationFormat>Экран (4:3)</PresentationFormat>
  <Paragraphs>546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Общероссийская общественно-государственная организация  «Добровольное общество содействия армии, авиации и флоту России»  (ДОСААФ России)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121</dc:creator>
  <cp:lastModifiedBy>Тишаков Андрей Михайлович</cp:lastModifiedBy>
  <cp:revision>608</cp:revision>
  <cp:lastPrinted>2012-07-09T09:31:45Z</cp:lastPrinted>
  <dcterms:created xsi:type="dcterms:W3CDTF">2012-07-06T11:47:03Z</dcterms:created>
  <dcterms:modified xsi:type="dcterms:W3CDTF">2012-12-20T07:47:19Z</dcterms:modified>
</cp:coreProperties>
</file>